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48" r:id="rId4"/>
  </p:sldMasterIdLst>
  <p:notesMasterIdLst>
    <p:notesMasterId r:id="rId8"/>
  </p:notesMasterIdLst>
  <p:sldIdLst>
    <p:sldId id="346" r:id="rId5"/>
    <p:sldId id="348" r:id="rId6"/>
    <p:sldId id="344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34" roundtripDataSignature="AMtx7mh3YP3xexYcFoahXa2ehi0H5V4Z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446" autoAdjust="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>
        <p:guide orient="horz" pos="20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34" Type="http://customschemas.google.com/relationships/presentationmetadata" Target="metadata"/><Relationship Id="rId7" Type="http://schemas.openxmlformats.org/officeDocument/2006/relationships/slide" Target="slides/slide3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3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ERMECKER Anne (ENER)" userId="75e0be8c-f139-4f0e-809b-ee07807b672a" providerId="ADAL" clId="{992ABE71-1E15-42BB-B823-66AECD460644}"/>
    <pc:docChg chg="undo custSel addSld delSld modSld sldOrd">
      <pc:chgData name="RADERMECKER Anne (ENER)" userId="75e0be8c-f139-4f0e-809b-ee07807b672a" providerId="ADAL" clId="{992ABE71-1E15-42BB-B823-66AECD460644}" dt="2026-10-01T13:00:35.299" v="2415" actId="47"/>
      <pc:docMkLst>
        <pc:docMk/>
      </pc:docMkLst>
      <pc:sldChg chg="modSp mod">
        <pc:chgData name="RADERMECKER Anne (ENER)" userId="75e0be8c-f139-4f0e-809b-ee07807b672a" providerId="ADAL" clId="{992ABE71-1E15-42BB-B823-66AECD460644}" dt="2026-09-30T10:30:20.940" v="2410" actId="20577"/>
        <pc:sldMkLst>
          <pc:docMk/>
          <pc:sldMk cId="2583865733" sldId="344"/>
        </pc:sldMkLst>
        <pc:spChg chg="mod">
          <ac:chgData name="RADERMECKER Anne (ENER)" userId="75e0be8c-f139-4f0e-809b-ee07807b672a" providerId="ADAL" clId="{992ABE71-1E15-42BB-B823-66AECD460644}" dt="2026-09-30T09:21:39.133" v="2194" actId="113"/>
          <ac:spMkLst>
            <pc:docMk/>
            <pc:sldMk cId="2583865733" sldId="344"/>
            <ac:spMk id="3" creationId="{B3DC3E4F-2E75-3B1C-E48C-C858DA67A2AF}"/>
          </ac:spMkLst>
        </pc:spChg>
        <pc:spChg chg="mod">
          <ac:chgData name="RADERMECKER Anne (ENER)" userId="75e0be8c-f139-4f0e-809b-ee07807b672a" providerId="ADAL" clId="{992ABE71-1E15-42BB-B823-66AECD460644}" dt="2026-09-30T10:30:20.940" v="2410" actId="20577"/>
          <ac:spMkLst>
            <pc:docMk/>
            <pc:sldMk cId="2583865733" sldId="344"/>
            <ac:spMk id="12" creationId="{8992DFFB-6A2E-5091-77CD-C80099470050}"/>
          </ac:spMkLst>
        </pc:spChg>
        <pc:spChg chg="mod">
          <ac:chgData name="RADERMECKER Anne (ENER)" userId="75e0be8c-f139-4f0e-809b-ee07807b672a" providerId="ADAL" clId="{992ABE71-1E15-42BB-B823-66AECD460644}" dt="2026-09-30T09:22:41.633" v="2201" actId="1076"/>
          <ac:spMkLst>
            <pc:docMk/>
            <pc:sldMk cId="2583865733" sldId="344"/>
            <ac:spMk id="14" creationId="{F04157C8-DB91-2030-4C4E-CAF51D722DFC}"/>
          </ac:spMkLst>
        </pc:spChg>
        <pc:spChg chg="mod">
          <ac:chgData name="RADERMECKER Anne (ENER)" userId="75e0be8c-f139-4f0e-809b-ee07807b672a" providerId="ADAL" clId="{992ABE71-1E15-42BB-B823-66AECD460644}" dt="2026-09-30T09:22:37.816" v="2200" actId="1076"/>
          <ac:spMkLst>
            <pc:docMk/>
            <pc:sldMk cId="2583865733" sldId="344"/>
            <ac:spMk id="15" creationId="{8A43D5D7-0CDE-4DD3-E278-A5208276D1E5}"/>
          </ac:spMkLst>
        </pc:spChg>
        <pc:spChg chg="mod">
          <ac:chgData name="RADERMECKER Anne (ENER)" userId="75e0be8c-f139-4f0e-809b-ee07807b672a" providerId="ADAL" clId="{992ABE71-1E15-42BB-B823-66AECD460644}" dt="2026-09-30T09:22:34.696" v="2199" actId="1076"/>
          <ac:spMkLst>
            <pc:docMk/>
            <pc:sldMk cId="2583865733" sldId="344"/>
            <ac:spMk id="17" creationId="{C52A958F-54DA-9821-95C5-FDBDA6861E09}"/>
          </ac:spMkLst>
        </pc:spChg>
      </pc:sldChg>
      <pc:sldChg chg="modSp mod">
        <pc:chgData name="RADERMECKER Anne (ENER)" userId="75e0be8c-f139-4f0e-809b-ee07807b672a" providerId="ADAL" clId="{992ABE71-1E15-42BB-B823-66AECD460644}" dt="2026-09-28T12:59:52.841" v="1180" actId="255"/>
        <pc:sldMkLst>
          <pc:docMk/>
          <pc:sldMk cId="460410681" sldId="346"/>
        </pc:sldMkLst>
        <pc:spChg chg="mod">
          <ac:chgData name="RADERMECKER Anne (ENER)" userId="75e0be8c-f139-4f0e-809b-ee07807b672a" providerId="ADAL" clId="{992ABE71-1E15-42BB-B823-66AECD460644}" dt="2026-09-28T12:40:55.817" v="82" actId="122"/>
          <ac:spMkLst>
            <pc:docMk/>
            <pc:sldMk cId="460410681" sldId="346"/>
            <ac:spMk id="3" creationId="{5CDD0391-0D6A-2F51-99A6-D26B19FB10DF}"/>
          </ac:spMkLst>
        </pc:spChg>
        <pc:spChg chg="mod">
          <ac:chgData name="RADERMECKER Anne (ENER)" userId="75e0be8c-f139-4f0e-809b-ee07807b672a" providerId="ADAL" clId="{992ABE71-1E15-42BB-B823-66AECD460644}" dt="2026-09-28T12:59:52.841" v="1180" actId="255"/>
          <ac:spMkLst>
            <pc:docMk/>
            <pc:sldMk cId="460410681" sldId="346"/>
            <ac:spMk id="4" creationId="{DB01A71F-1190-91C4-473C-05049D20BFEB}"/>
          </ac:spMkLst>
        </pc:spChg>
      </pc:sldChg>
      <pc:sldChg chg="delSp modSp add mod ord">
        <pc:chgData name="RADERMECKER Anne (ENER)" userId="75e0be8c-f139-4f0e-809b-ee07807b672a" providerId="ADAL" clId="{992ABE71-1E15-42BB-B823-66AECD460644}" dt="2026-09-30T09:17:01.836" v="1921"/>
        <pc:sldMkLst>
          <pc:docMk/>
          <pc:sldMk cId="3263874693" sldId="348"/>
        </pc:sldMkLst>
        <pc:spChg chg="mod">
          <ac:chgData name="RADERMECKER Anne (ENER)" userId="75e0be8c-f139-4f0e-809b-ee07807b672a" providerId="ADAL" clId="{992ABE71-1E15-42BB-B823-66AECD460644}" dt="2026-09-30T09:15:52.368" v="1901" actId="20577"/>
          <ac:spMkLst>
            <pc:docMk/>
            <pc:sldMk cId="3263874693" sldId="348"/>
            <ac:spMk id="3" creationId="{C3A5380C-CF9D-E8E9-C624-FD9116FDDABC}"/>
          </ac:spMkLst>
        </pc:spChg>
        <pc:spChg chg="mod">
          <ac:chgData name="RADERMECKER Anne (ENER)" userId="75e0be8c-f139-4f0e-809b-ee07807b672a" providerId="ADAL" clId="{992ABE71-1E15-42BB-B823-66AECD460644}" dt="2026-09-30T09:16:50.426" v="1919" actId="20577"/>
          <ac:spMkLst>
            <pc:docMk/>
            <pc:sldMk cId="3263874693" sldId="348"/>
            <ac:spMk id="12" creationId="{D4851B8F-5BE5-437B-7805-18A343AB1AA6}"/>
          </ac:spMkLst>
        </pc:spChg>
      </pc:sldChg>
      <pc:sldChg chg="modSp add del mod">
        <pc:chgData name="RADERMECKER Anne (ENER)" userId="75e0be8c-f139-4f0e-809b-ee07807b672a" providerId="ADAL" clId="{992ABE71-1E15-42BB-B823-66AECD460644}" dt="2026-10-01T13:00:35.299" v="2415" actId="47"/>
        <pc:sldMkLst>
          <pc:docMk/>
          <pc:sldMk cId="2008099702" sldId="349"/>
        </pc:sldMkLst>
        <pc:spChg chg="mod">
          <ac:chgData name="RADERMECKER Anne (ENER)" userId="75e0be8c-f139-4f0e-809b-ee07807b672a" providerId="ADAL" clId="{992ABE71-1E15-42BB-B823-66AECD460644}" dt="2026-09-30T09:17:18.145" v="1945" actId="20577"/>
          <ac:spMkLst>
            <pc:docMk/>
            <pc:sldMk cId="2008099702" sldId="349"/>
            <ac:spMk id="3" creationId="{30E60A39-3396-2F68-1FE4-2CC758789539}"/>
          </ac:spMkLst>
        </pc:spChg>
        <pc:spChg chg="mod">
          <ac:chgData name="RADERMECKER Anne (ENER)" userId="75e0be8c-f139-4f0e-809b-ee07807b672a" providerId="ADAL" clId="{992ABE71-1E15-42BB-B823-66AECD460644}" dt="2026-10-01T08:48:57.810" v="2414" actId="20577"/>
          <ac:spMkLst>
            <pc:docMk/>
            <pc:sldMk cId="2008099702" sldId="349"/>
            <ac:spMk id="12" creationId="{23E2A8BD-8C5D-F95B-272B-220103A5FE2A}"/>
          </ac:spMkLst>
        </pc:spChg>
      </pc:sldChg>
    </pc:docChg>
  </pc:docChgLst>
  <pc:docChgLst>
    <pc:chgData name="RADOYTSEV Dragomir (ENER)" userId="S::dragomir.radoytsev@ec.europa.eu::55b767c3-98e7-4a16-aa47-8deb90dc967f" providerId="AD" clId="Web-{67468A70-BD76-CB42-6685-93C37CD08354}"/>
    <pc:docChg chg="modSld">
      <pc:chgData name="RADOYTSEV Dragomir (ENER)" userId="S::dragomir.radoytsev@ec.europa.eu::55b767c3-98e7-4a16-aa47-8deb90dc967f" providerId="AD" clId="Web-{67468A70-BD76-CB42-6685-93C37CD08354}" dt="2026-09-29T08:35:42.356" v="1" actId="20577"/>
      <pc:docMkLst>
        <pc:docMk/>
      </pc:docMkLst>
      <pc:sldChg chg="modSp">
        <pc:chgData name="RADOYTSEV Dragomir (ENER)" userId="S::dragomir.radoytsev@ec.europa.eu::55b767c3-98e7-4a16-aa47-8deb90dc967f" providerId="AD" clId="Web-{67468A70-BD76-CB42-6685-93C37CD08354}" dt="2026-09-29T08:35:42.356" v="1" actId="20577"/>
        <pc:sldMkLst>
          <pc:docMk/>
          <pc:sldMk cId="2583865733" sldId="344"/>
        </pc:sldMkLst>
        <pc:spChg chg="mod">
          <ac:chgData name="RADOYTSEV Dragomir (ENER)" userId="S::dragomir.radoytsev@ec.europa.eu::55b767c3-98e7-4a16-aa47-8deb90dc967f" providerId="AD" clId="Web-{67468A70-BD76-CB42-6685-93C37CD08354}" dt="2026-09-29T08:35:42.356" v="1" actId="20577"/>
          <ac:spMkLst>
            <pc:docMk/>
            <pc:sldMk cId="2583865733" sldId="344"/>
            <ac:spMk id="12" creationId="{8992DFFB-6A2E-5091-77CD-C80099470050}"/>
          </ac:spMkLst>
        </pc:spChg>
      </pc:sldChg>
    </pc:docChg>
  </pc:docChgLst>
  <pc:docChgLst>
    <pc:chgData clId="Web-{98705863-9D8F-1DBC-5E65-9DE7A00DD511}"/>
    <pc:docChg chg="modSld">
      <pc:chgData name="" userId="" providerId="" clId="Web-{98705863-9D8F-1DBC-5E65-9DE7A00DD511}" dt="2026-09-30T08:39:05.435" v="2" actId="20577"/>
      <pc:docMkLst>
        <pc:docMk/>
      </pc:docMkLst>
      <pc:sldChg chg="modSp">
        <pc:chgData name="" userId="" providerId="" clId="Web-{98705863-9D8F-1DBC-5E65-9DE7A00DD511}" dt="2026-09-30T08:39:05.435" v="2" actId="20577"/>
        <pc:sldMkLst>
          <pc:docMk/>
          <pc:sldMk cId="460410681" sldId="346"/>
        </pc:sldMkLst>
        <pc:spChg chg="mod">
          <ac:chgData name="" userId="" providerId="" clId="Web-{98705863-9D8F-1DBC-5E65-9DE7A00DD511}" dt="2026-09-30T08:39:05.435" v="2" actId="20577"/>
          <ac:spMkLst>
            <pc:docMk/>
            <pc:sldMk cId="460410681" sldId="346"/>
            <ac:spMk id="3" creationId="{5CDD0391-0D6A-2F51-99A6-D26B19FB10DF}"/>
          </ac:spMkLst>
        </pc:spChg>
      </pc:sldChg>
    </pc:docChg>
  </pc:docChgLst>
  <pc:docChgLst>
    <pc:chgData name="RADERMECKER Anne (ENER)" userId="S::anne.radermecker@ec.europa.eu::75e0be8c-f139-4f0e-809b-ee07807b672a" providerId="AD" clId="Web-{7213213A-18B5-6008-5E50-A1D3689CDA34}"/>
    <pc:docChg chg="modSld">
      <pc:chgData name="RADERMECKER Anne (ENER)" userId="S::anne.radermecker@ec.europa.eu::75e0be8c-f139-4f0e-809b-ee07807b672a" providerId="AD" clId="Web-{7213213A-18B5-6008-5E50-A1D3689CDA34}" dt="2026-09-30T07:14:09.761" v="34" actId="20577"/>
      <pc:docMkLst>
        <pc:docMk/>
      </pc:docMkLst>
      <pc:sldChg chg="modSp">
        <pc:chgData name="RADERMECKER Anne (ENER)" userId="S::anne.radermecker@ec.europa.eu::75e0be8c-f139-4f0e-809b-ee07807b672a" providerId="AD" clId="Web-{7213213A-18B5-6008-5E50-A1D3689CDA34}" dt="2026-09-30T07:14:09.761" v="34" actId="20577"/>
        <pc:sldMkLst>
          <pc:docMk/>
          <pc:sldMk cId="3263874693" sldId="348"/>
        </pc:sldMkLst>
        <pc:spChg chg="mod">
          <ac:chgData name="RADERMECKER Anne (ENER)" userId="S::anne.radermecker@ec.europa.eu::75e0be8c-f139-4f0e-809b-ee07807b672a" providerId="AD" clId="Web-{7213213A-18B5-6008-5E50-A1D3689CDA34}" dt="2026-09-30T07:14:09.761" v="34" actId="20577"/>
          <ac:spMkLst>
            <pc:docMk/>
            <pc:sldMk cId="3263874693" sldId="348"/>
            <ac:spMk id="12" creationId="{D4851B8F-5BE5-437B-7805-18A343AB1AA6}"/>
          </ac:spMkLst>
        </pc:spChg>
      </pc:sldChg>
      <pc:sldChg chg="modSp">
        <pc:chgData name="RADERMECKER Anne (ENER)" userId="S::anne.radermecker@ec.europa.eu::75e0be8c-f139-4f0e-809b-ee07807b672a" providerId="AD" clId="Web-{7213213A-18B5-6008-5E50-A1D3689CDA34}" dt="2026-09-30T07:11:56.131" v="32" actId="20577"/>
        <pc:sldMkLst>
          <pc:docMk/>
          <pc:sldMk cId="2008099702" sldId="349"/>
        </pc:sldMkLst>
        <pc:spChg chg="mod">
          <ac:chgData name="RADERMECKER Anne (ENER)" userId="S::anne.radermecker@ec.europa.eu::75e0be8c-f139-4f0e-809b-ee07807b672a" providerId="AD" clId="Web-{7213213A-18B5-6008-5E50-A1D3689CDA34}" dt="2026-09-30T07:11:56.131" v="32" actId="20577"/>
          <ac:spMkLst>
            <pc:docMk/>
            <pc:sldMk cId="2008099702" sldId="349"/>
            <ac:spMk id="12" creationId="{23E2A8BD-8C5D-F95B-272B-220103A5FE2A}"/>
          </ac:spMkLst>
        </pc:spChg>
      </pc:sldChg>
    </pc:docChg>
  </pc:docChgLst>
  <pc:docChgLst>
    <pc:chgData name="PESSEMIER Joanna (ENER)" userId="S::joanna.pessemier@ec.europa.eu::58353959-a176-4522-8e1e-bfb960084479" providerId="AD" clId="Web-{98705863-9D8F-1DBC-5E65-9DE7A00DD511}"/>
    <pc:docChg chg="modSld">
      <pc:chgData name="PESSEMIER Joanna (ENER)" userId="S::joanna.pessemier@ec.europa.eu::58353959-a176-4522-8e1e-bfb960084479" providerId="AD" clId="Web-{98705863-9D8F-1DBC-5E65-9DE7A00DD511}" dt="2026-09-30T08:43:22.426" v="179" actId="20577"/>
      <pc:docMkLst>
        <pc:docMk/>
      </pc:docMkLst>
      <pc:sldChg chg="modSp">
        <pc:chgData name="PESSEMIER Joanna (ENER)" userId="S::joanna.pessemier@ec.europa.eu::58353959-a176-4522-8e1e-bfb960084479" providerId="AD" clId="Web-{98705863-9D8F-1DBC-5E65-9DE7A00DD511}" dt="2026-09-30T08:42:12.815" v="80" actId="20577"/>
        <pc:sldMkLst>
          <pc:docMk/>
          <pc:sldMk cId="3263874693" sldId="348"/>
        </pc:sldMkLst>
        <pc:spChg chg="mod">
          <ac:chgData name="PESSEMIER Joanna (ENER)" userId="S::joanna.pessemier@ec.europa.eu::58353959-a176-4522-8e1e-bfb960084479" providerId="AD" clId="Web-{98705863-9D8F-1DBC-5E65-9DE7A00DD511}" dt="2026-09-30T08:42:12.815" v="80" actId="20577"/>
          <ac:spMkLst>
            <pc:docMk/>
            <pc:sldMk cId="3263874693" sldId="348"/>
            <ac:spMk id="12" creationId="{D4851B8F-5BE5-437B-7805-18A343AB1AA6}"/>
          </ac:spMkLst>
        </pc:spChg>
      </pc:sldChg>
      <pc:sldChg chg="modSp">
        <pc:chgData name="PESSEMIER Joanna (ENER)" userId="S::joanna.pessemier@ec.europa.eu::58353959-a176-4522-8e1e-bfb960084479" providerId="AD" clId="Web-{98705863-9D8F-1DBC-5E65-9DE7A00DD511}" dt="2026-09-30T08:43:22.426" v="179" actId="20577"/>
        <pc:sldMkLst>
          <pc:docMk/>
          <pc:sldMk cId="2008099702" sldId="349"/>
        </pc:sldMkLst>
        <pc:spChg chg="mod">
          <ac:chgData name="PESSEMIER Joanna (ENER)" userId="S::joanna.pessemier@ec.europa.eu::58353959-a176-4522-8e1e-bfb960084479" providerId="AD" clId="Web-{98705863-9D8F-1DBC-5E65-9DE7A00DD511}" dt="2026-09-30T08:43:22.426" v="179" actId="20577"/>
          <ac:spMkLst>
            <pc:docMk/>
            <pc:sldMk cId="2008099702" sldId="349"/>
            <ac:spMk id="12" creationId="{23E2A8BD-8C5D-F95B-272B-220103A5FE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69F1B-4EF7-D2BF-688E-789DD834A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3E8310-7D36-FB16-F0E6-FE7F6D82B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BBA22-9595-9510-7793-E5C611D62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Challenges: Winter preparedness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Since March 2024 repeated 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Russian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attacks target energy infrastructure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 needs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17-19 GW 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meet its peak winter demand. 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Currently UA has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10-11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GW of operating capacity and can import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GW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electricity from the EU.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UA’s generation gap is 6 GW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 peak demand of Denmark – if no repairs and new decentralized generation are deployed by winter.</a:t>
            </a: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</a:p>
          <a:p>
            <a:pPr marL="263525" lvl="1" indent="-171450"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G7+ workstream to coordinate winter preparedness support with international partners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Community -&gt; to export the EU energy and climate acquis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High-level Working Group -&gt; for bilateral support on the reform track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Way Forward</a:t>
            </a: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Immediate Actions</a:t>
            </a: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Repair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EU to restore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2.5 GW -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Union Civil Protection Mechanism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and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Ukraine Energy Support Fund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Connect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EU electricity exports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to UA to reach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2-2.2 GW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building on 2022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synchronisation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en-US" sz="1800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Secure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 boost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decentralised production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(incl. through RES) and push UA’s energy independence.</a:t>
            </a: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Close work with </a:t>
            </a: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IAEA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to ensure nuclear safety</a:t>
            </a:r>
          </a:p>
          <a:p>
            <a:pPr marL="176213" indent="-1762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Long-term Support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towards accession: </a:t>
            </a:r>
            <a:r>
              <a:rPr lang="en-US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electricity market integration, gas market reforms, MoU on renewable gases, Green transition: NECP.</a:t>
            </a:r>
            <a:endParaRPr lang="en-IE" sz="1800" b="1" u="sng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US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5AB86-7C1A-2550-2E69-F30B5DD378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58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Challenges: Winter preparedness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Since March 2024 repeated 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Russian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attacks target energy infrastructure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 needs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17-19 GW 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meet its peak winter demand. 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Currently UA has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10-11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GW of operating capacity and can import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GW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electricity from the EU.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UA’s generation gap is 6 GW</a:t>
            </a:r>
            <a:r>
              <a:rPr lang="en-US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 peak demand of Denmark – if no repairs and new decentralized generation are deployed by winter.</a:t>
            </a: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</a:p>
          <a:p>
            <a:pPr marL="263525" lvl="1" indent="-171450"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G7+ workstream to coordinate winter preparedness support with international partners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Community -&gt; to export the EU energy and climate acquis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High-level Working Group -&gt; for bilateral support on the reform track</a:t>
            </a:r>
          </a:p>
          <a:p>
            <a:pPr marL="360363" lvl="1" indent="-268288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r>
              <a:rPr lang="en-IE" sz="1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Way Forward</a:t>
            </a: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IE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Immediate Actions</a:t>
            </a: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Repair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EU to restore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2.5 GW -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Union Civil Protection Mechanism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and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Ukraine Energy Support Fund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Connect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EU electricity exports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to UA to reach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2-2.2 GW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building on 2022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synchronisation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. </a:t>
            </a:r>
            <a:endParaRPr lang="en-US" sz="1800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Secure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: boost </a:t>
            </a:r>
            <a:r>
              <a:rPr lang="en-IE" sz="1800" b="1" kern="100" dirty="0">
                <a:latin typeface="Arial" panose="020B0604020202020204" pitchFamily="34" charset="0"/>
                <a:cs typeface="Times New Roman" panose="02020603050405020304" pitchFamily="18" charset="0"/>
              </a:rPr>
              <a:t>decentralised production 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(incl. through RES) and push UA’s energy independence.</a:t>
            </a:r>
          </a:p>
          <a:p>
            <a:pPr marL="534988" lvl="1" indent="-26670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Close work with </a:t>
            </a: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IAEA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to ensure nuclear safety</a:t>
            </a:r>
          </a:p>
          <a:p>
            <a:pPr marL="176213" indent="-1762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E" sz="1800" b="1" u="sng" kern="100" dirty="0">
                <a:latin typeface="Arial" panose="020B0604020202020204" pitchFamily="34" charset="0"/>
                <a:cs typeface="Times New Roman" panose="02020603050405020304" pitchFamily="18" charset="0"/>
              </a:rPr>
              <a:t>Long-term Support</a:t>
            </a:r>
            <a:r>
              <a:rPr lang="en-IE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 towards accession: </a:t>
            </a:r>
            <a:r>
              <a:rPr lang="en-US" sz="1800" kern="100" dirty="0">
                <a:latin typeface="Arial" panose="020B0604020202020204" pitchFamily="34" charset="0"/>
                <a:cs typeface="Times New Roman" panose="02020603050405020304" pitchFamily="18" charset="0"/>
              </a:rPr>
              <a:t>electricity market integration, gas market reforms, MoU on renewable gases, Green transition: NECP.</a:t>
            </a:r>
            <a:endParaRPr lang="en-IE" sz="1800" b="1" u="sng" kern="1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92075" lvl="1" indent="0" algn="just">
              <a:spcBef>
                <a:spcPts val="0"/>
              </a:spcBef>
              <a:spcAft>
                <a:spcPts val="1200"/>
              </a:spcAft>
              <a:buFont typeface="Courier New" panose="02070309020205020404" pitchFamily="49" charset="0"/>
              <a:buNone/>
            </a:pPr>
            <a:endParaRPr lang="en-US" sz="1200" kern="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236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09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Google Shape;59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09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0" name="Google Shape;60;p28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8" name="Google Shape;14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8"/>
          <p:cNvSpPr/>
          <p:nvPr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38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8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2"/>
          </p:nvPr>
        </p:nvSpPr>
        <p:spPr>
          <a:xfrm>
            <a:off x="6096000" y="5783535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4" name="Google Shape;154;p38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38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9"/>
          <p:cNvSpPr txBox="1">
            <a:spLocks noGrp="1"/>
          </p:cNvSpPr>
          <p:nvPr>
            <p:ph type="sldNum" idx="12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8" name="Google Shape;158;p39"/>
          <p:cNvPicPr preferRelativeResize="0"/>
          <p:nvPr/>
        </p:nvPicPr>
        <p:blipFill rotWithShape="1">
          <a:blip r:embed="rId2">
            <a:alphaModFix/>
          </a:blip>
          <a:srcRect t="4555"/>
          <a:stretch/>
        </p:blipFill>
        <p:spPr>
          <a:xfrm>
            <a:off x="0" y="1078173"/>
            <a:ext cx="12192000" cy="5783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9"/>
          <p:cNvSpPr/>
          <p:nvPr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9" descr="European Commiss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8933" y="258042"/>
            <a:ext cx="1659793" cy="1152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 txBox="1"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 i="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6096000" y="5557903"/>
            <a:ext cx="5040313" cy="52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i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Google Shape;164;p39"/>
          <p:cNvSpPr/>
          <p:nvPr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39"/>
          <p:cNvCxnSpPr/>
          <p:nvPr/>
        </p:nvCxnSpPr>
        <p:spPr>
          <a:xfrm>
            <a:off x="838200" y="1978925"/>
            <a:ext cx="0" cy="4879075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st slide (option 2)">
  <p:cSld name="Last slide (option 2)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0"/>
          <p:cNvSpPr/>
          <p:nvPr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9" name="Google Shape;169;p40"/>
          <p:cNvSpPr txBox="1"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Arial"/>
              <a:buNone/>
              <a:defRPr sz="6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0" name="Google Shape;170;p40"/>
          <p:cNvSpPr txBox="1">
            <a:spLocks noGrp="1"/>
          </p:cNvSpPr>
          <p:nvPr>
            <p:ph type="body" idx="1"/>
          </p:nvPr>
        </p:nvSpPr>
        <p:spPr>
          <a:xfrm>
            <a:off x="838976" y="4175997"/>
            <a:ext cx="10888663" cy="1620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>
                <a:solidFill>
                  <a:srgbClr val="767676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1" name="Google Shape;171;p40"/>
          <p:cNvCxnSpPr/>
          <p:nvPr/>
        </p:nvCxnSpPr>
        <p:spPr>
          <a:xfrm>
            <a:off x="838200" y="0"/>
            <a:ext cx="0" cy="2362711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Object">
  <p:cSld name="Content and 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55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0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6402250" y="1825625"/>
            <a:ext cx="5328000" cy="390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7" name="Google Shape;177;p41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cxnSp>
        <p:nvCxnSpPr>
          <p:cNvPr id="181" name="Google Shape;181;p42"/>
          <p:cNvCxnSpPr/>
          <p:nvPr/>
        </p:nvCxnSpPr>
        <p:spPr>
          <a:xfrm flipH="1">
            <a:off x="838199" y="0"/>
            <a:ext cx="1" cy="1276357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697524" y="613128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76767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" name="Google Shape;13;p21" descr="European Commission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33852" y="6045988"/>
            <a:ext cx="1715733" cy="45042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B5119-7FCD-C867-ED55-964A402BF3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DD0391-0D6A-2F51-99A6-D26B19FB1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351" y="1881026"/>
            <a:ext cx="10815850" cy="872647"/>
          </a:xfrm>
        </p:spPr>
        <p:txBody>
          <a:bodyPr>
            <a:noAutofit/>
          </a:bodyPr>
          <a:lstStyle/>
          <a:p>
            <a:pPr algn="ctr"/>
            <a:r>
              <a:rPr lang="en-IE" sz="4000" dirty="0"/>
              <a:t>Integration of </a:t>
            </a:r>
            <a:r>
              <a:rPr lang="en-IE" sz="4000"/>
              <a:t>EnC</a:t>
            </a:r>
            <a:r>
              <a:rPr lang="en-IE" sz="4000" dirty="0"/>
              <a:t> contracting parties </a:t>
            </a:r>
            <a:r>
              <a:rPr lang="en-IE" sz="4000"/>
              <a:t>in</a:t>
            </a:r>
            <a:r>
              <a:rPr lang="en-IE" sz="4000" dirty="0"/>
              <a:t> </a:t>
            </a:r>
            <a:r>
              <a:rPr lang="en-IE" sz="4000"/>
              <a:t>the </a:t>
            </a:r>
            <a:r>
              <a:rPr lang="en-IE" sz="4000" dirty="0"/>
              <a:t>Union’s electricity markets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B01A71F-1190-91C4-473C-05049D20B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351" y="3370850"/>
            <a:ext cx="10065224" cy="897754"/>
          </a:xfrm>
        </p:spPr>
        <p:txBody>
          <a:bodyPr/>
          <a:lstStyle/>
          <a:p>
            <a:r>
              <a:rPr lang="en-IE" sz="2000" dirty="0"/>
              <a:t>MESC meeting | Thursday, 7th October 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8F3EF-F7D6-C9EB-8183-9D7F9FEB182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AU" dirty="0"/>
              <a:t>DG ENER, European Commission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041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41EEE-5B5E-E2B6-239B-82750ED61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A5380C-CF9D-E8E9-C624-FD9116FD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427" y="396235"/>
            <a:ext cx="10515600" cy="782357"/>
          </a:xfrm>
        </p:spPr>
        <p:txBody>
          <a:bodyPr/>
          <a:lstStyle/>
          <a:p>
            <a:r>
              <a:rPr lang="en-IE" dirty="0"/>
              <a:t>Third countries involvement and integration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4851B8F-5BE5-437B-7805-18A343AB1A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17954" y="1345011"/>
            <a:ext cx="11069246" cy="5214409"/>
          </a:xfrm>
        </p:spPr>
        <p:txBody>
          <a:bodyPr/>
          <a:lstStyle/>
          <a:p>
            <a:pPr marL="0" lvl="0" indent="0" algn="just">
              <a:spcAft>
                <a:spcPts val="1200"/>
              </a:spcAft>
              <a:buNone/>
            </a:pPr>
            <a:endParaRPr lang="fr-BE" sz="1800" b="1" dirty="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International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agreements</a:t>
            </a: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between</a:t>
            </a: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the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European</a:t>
            </a: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Union and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third</a:t>
            </a: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countries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prevail</a:t>
            </a:r>
            <a:r>
              <a:rPr lang="fr-BE" sz="2200" b="1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 over EU </a:t>
            </a:r>
            <a:r>
              <a:rPr lang="fr-BE" sz="2200" b="1" dirty="0" err="1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legislation</a:t>
            </a:r>
            <a:endParaRPr lang="fr-BE" sz="2200" b="1" dirty="0">
              <a:latin typeface="Aptos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lvl="0" indent="0" algn="just">
              <a:spcAft>
                <a:spcPts val="1200"/>
              </a:spcAft>
              <a:buNone/>
            </a:pPr>
            <a:r>
              <a:rPr lang="fr-BE" sz="1800" dirty="0">
                <a:latin typeface="Aptos"/>
              </a:rPr>
              <a:t>They </a:t>
            </a:r>
            <a:r>
              <a:rPr lang="fr-BE" sz="1800" dirty="0" err="1">
                <a:latin typeface="Aptos"/>
              </a:rPr>
              <a:t>define</a:t>
            </a:r>
            <a:r>
              <a:rPr lang="fr-BE" sz="1800" dirty="0">
                <a:latin typeface="Aptos"/>
              </a:rPr>
              <a:t> the conditions and the </a:t>
            </a:r>
            <a:r>
              <a:rPr lang="fr-BE" sz="1800" dirty="0" err="1">
                <a:latin typeface="Aptos"/>
              </a:rPr>
              <a:t>level</a:t>
            </a:r>
            <a:r>
              <a:rPr lang="fr-BE" sz="1800" dirty="0">
                <a:latin typeface="Aptos"/>
              </a:rPr>
              <a:t> of participation to EU bodies and EU </a:t>
            </a:r>
            <a:r>
              <a:rPr lang="fr-BE" sz="1800" dirty="0" err="1">
                <a:latin typeface="Aptos"/>
              </a:rPr>
              <a:t>processes</a:t>
            </a:r>
            <a:r>
              <a:rPr lang="fr-BE" sz="1800" dirty="0">
                <a:latin typeface="Aptos"/>
              </a:rPr>
              <a:t>, and </a:t>
            </a:r>
            <a:r>
              <a:rPr lang="fr-BE" sz="1800" dirty="0" err="1">
                <a:latin typeface="Aptos"/>
              </a:rPr>
              <a:t>also</a:t>
            </a:r>
            <a:r>
              <a:rPr lang="fr-BE" sz="1800" dirty="0">
                <a:latin typeface="Aptos"/>
              </a:rPr>
              <a:t> in </a:t>
            </a:r>
            <a:r>
              <a:rPr lang="fr-BE" sz="1800" dirty="0" err="1">
                <a:latin typeface="Aptos"/>
              </a:rPr>
              <a:t>particular</a:t>
            </a:r>
            <a:r>
              <a:rPr lang="fr-BE" sz="1800" dirty="0">
                <a:latin typeface="Aptos"/>
              </a:rPr>
              <a:t> w</a:t>
            </a:r>
            <a:r>
              <a:rPr lang="en-IE" sz="1800" dirty="0" err="1">
                <a:latin typeface="Aptos"/>
              </a:rPr>
              <a:t>ith</a:t>
            </a:r>
            <a:r>
              <a:rPr lang="en-IE" sz="1800" dirty="0">
                <a:latin typeface="Aptos"/>
              </a:rPr>
              <a:t> respect to participation to market coupling.</a:t>
            </a:r>
          </a:p>
          <a:p>
            <a:pPr marL="0" indent="0" algn="just">
              <a:buNone/>
            </a:pPr>
            <a:endParaRPr lang="en-IE" sz="1800" dirty="0">
              <a:latin typeface="Aptos" panose="020B0004020202020204" pitchFamily="34" charset="0"/>
            </a:endParaRPr>
          </a:p>
          <a:p>
            <a:pPr marL="0" indent="0" algn="just">
              <a:buNone/>
            </a:pPr>
            <a:r>
              <a:rPr lang="en-IE" sz="1800" b="1" dirty="0">
                <a:latin typeface="Aptos"/>
              </a:rPr>
              <a:t>Participation to the Internal Electricity Markets</a:t>
            </a:r>
          </a:p>
          <a:p>
            <a:pPr marL="0" indent="0" algn="just">
              <a:buNone/>
            </a:pPr>
            <a:endParaRPr lang="en-IE" sz="1800" b="1" dirty="0">
              <a:latin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E" sz="1800" dirty="0">
                <a:latin typeface="Aptos"/>
              </a:rPr>
              <a:t>No partial market coupling integration. International agreement must be in force; acquis implemented.</a:t>
            </a:r>
            <a:endParaRPr lang="en-IE" sz="1800" dirty="0">
              <a:latin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E" sz="1800" dirty="0">
              <a:latin typeface="Aptos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E" sz="1800" dirty="0">
                <a:latin typeface="Aptos"/>
              </a:rPr>
              <a:t>Participation to discussions about ongoing EU law-in-the-making, and discussions shaping the Union’s market coupling is subject to the conditions defined in the international agreement  between the Union and the third country.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E" sz="1800" dirty="0">
              <a:latin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IE" sz="1800" dirty="0">
                <a:latin typeface="Aptos"/>
              </a:rPr>
              <a:t>Enlargement is a parallel and independent process to integration to the electricity internal market.</a:t>
            </a:r>
            <a:endParaRPr lang="en-IE" sz="1800" dirty="0">
              <a:latin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87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DC3E4F-2E75-3B1C-E48C-C858DA67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60" y="411956"/>
            <a:ext cx="10515600" cy="782357"/>
          </a:xfrm>
        </p:spPr>
        <p:txBody>
          <a:bodyPr/>
          <a:lstStyle/>
          <a:p>
            <a:r>
              <a:rPr lang="en-IE" sz="3600" b="1" dirty="0" err="1"/>
              <a:t>EnC</a:t>
            </a:r>
            <a:r>
              <a:rPr lang="en-IE" sz="3600" b="1" dirty="0"/>
              <a:t> contracting Parties: EIP transposition Validation</a:t>
            </a:r>
            <a:endParaRPr lang="en-GB" sz="3600" b="1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992DFFB-6A2E-5091-77CD-C8009947005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66440" y="1834037"/>
            <a:ext cx="5256215" cy="4622389"/>
          </a:xfrm>
        </p:spPr>
        <p:txBody>
          <a:bodyPr/>
          <a:lstStyle/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US" sz="1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Full </a:t>
            </a:r>
            <a:r>
              <a:rPr lang="en-US" sz="14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transposition</a:t>
            </a:r>
            <a:r>
              <a:rPr lang="en-US" sz="1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AU" sz="1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of Electricity Integration Package by the Contracting Parties.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Submission of </a:t>
            </a:r>
            <a:r>
              <a:rPr lang="en-IE" sz="1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concordance tables in English </a:t>
            </a: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 the Secretariat.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Secretariat conducts an </a:t>
            </a:r>
            <a:r>
              <a:rPr lang="en-IE" sz="1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assessment</a:t>
            </a: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IE" sz="1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and shares it with the European Commission confidentially</a:t>
            </a: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along with </a:t>
            </a: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concordance tables in English.</a:t>
            </a: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The </a:t>
            </a:r>
            <a:r>
              <a:rPr lang="en-IE" sz="1400" b="1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Commission</a:t>
            </a:r>
            <a:r>
              <a:rPr lang="en-IE" sz="1400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examines the transposition and provides its </a:t>
            </a:r>
            <a:r>
              <a:rPr lang="en-US" sz="1400" b="1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assessment to the Secretariat 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by letter (indicative timeline = within</a:t>
            </a:r>
            <a:r>
              <a:rPr lang="en-US" sz="1400" dirty="0"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 5</a:t>
            </a:r>
            <a:r>
              <a:rPr lang="en-US" sz="1400" dirty="0">
                <a:effectLst/>
                <a:latin typeface="Aptos"/>
                <a:ea typeface="Times New Roman" panose="02020603050405020304" pitchFamily="18" charset="0"/>
                <a:cs typeface="Aptos" panose="020B0004020202020204" pitchFamily="34" charset="0"/>
              </a:rPr>
              <a:t> months, shorter if possible) – confidential process.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US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</a:t>
            </a:r>
            <a:r>
              <a:rPr lang="en-US" sz="1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Secretariat to inform </a:t>
            </a:r>
            <a:r>
              <a:rPr lang="en-US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 Contracting Party of the outcome, </a:t>
            </a:r>
            <a:r>
              <a:rPr lang="en-US" sz="1400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reflecting the views of the European Commission</a:t>
            </a:r>
            <a:r>
              <a:rPr lang="en-US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US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Subject to a positive opinion by ENER, TSOs and NEMos can start the technical preparatory work. 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en-US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 case of ENER opinion with recommendation, repetition of steps 2 to 5 – for the amended provisions</a:t>
            </a:r>
            <a:endParaRPr lang="en-IE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IE" sz="14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04157C8-DB91-2030-4C4E-CAF51D722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9960" y="1135697"/>
            <a:ext cx="4724007" cy="588352"/>
          </a:xfrm>
        </p:spPr>
        <p:txBody>
          <a:bodyPr/>
          <a:lstStyle/>
          <a:p>
            <a:pPr marL="12700" indent="-12700" algn="ctr"/>
            <a:r>
              <a:rPr lang="en-AU" sz="2400" dirty="0"/>
              <a:t>STEPS</a:t>
            </a:r>
            <a:endParaRPr lang="en-IE" sz="2400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A43D5D7-0CDE-4DD3-E278-A5208276D1E5}"/>
              </a:ext>
            </a:extLst>
          </p:cNvPr>
          <p:cNvSpPr txBox="1">
            <a:spLocks/>
          </p:cNvSpPr>
          <p:nvPr/>
        </p:nvSpPr>
        <p:spPr>
          <a:xfrm>
            <a:off x="7042596" y="900137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indent="-12700" algn="ctr"/>
            <a:r>
              <a:rPr lang="en-AU" sz="2400" dirty="0"/>
              <a:t>SCOPE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C52A958F-54DA-9821-95C5-FDBDA6861E09}"/>
              </a:ext>
            </a:extLst>
          </p:cNvPr>
          <p:cNvSpPr txBox="1">
            <a:spLocks/>
          </p:cNvSpPr>
          <p:nvPr/>
        </p:nvSpPr>
        <p:spPr>
          <a:xfrm>
            <a:off x="7042596" y="1752918"/>
            <a:ext cx="5089019" cy="462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 eaLnBrk="1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en-AU" sz="1400" i="1" dirty="0"/>
              <a:t>All nine legal acts of the electricity integration package</a:t>
            </a:r>
            <a:endParaRPr lang="en-US" sz="1400" dirty="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Electricity Regulation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Electricity Directive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ACER Regulation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Risk-preparedness Regulation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Guideline on Capacity Allocation and Congestion Management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Guideline on Forward Capacity Allocation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Guideline on Electricity Transmission System Operation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Network Code on Emergency and Restoration </a:t>
            </a:r>
          </a:p>
          <a:p>
            <a:pPr marL="342900" algn="just">
              <a:spcAft>
                <a:spcPts val="1200"/>
              </a:spcAft>
              <a:buFont typeface="+mj-lt"/>
              <a:buAutoNum type="arabicPeriod"/>
            </a:pPr>
            <a:r>
              <a:rPr lang="en-IE" sz="14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Guideline on Electricity Balancing</a:t>
            </a:r>
          </a:p>
        </p:txBody>
      </p:sp>
    </p:spTree>
    <p:extLst>
      <p:ext uri="{BB962C8B-B14F-4D97-AF65-F5344CB8AC3E}">
        <p14:creationId xmlns:p14="http://schemas.microsoft.com/office/powerpoint/2010/main" val="2583865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E4BC88-24AC-431B-95F9-16EE3DA3EBE9}" vid="{8D80B4F7-3850-4D3F-BDF1-21D3928590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D35727-CD3A-480E-95B4-2DD49E2FD8FC}"/>
</file>

<file path=customXml/itemProps2.xml><?xml version="1.0" encoding="utf-8"?>
<ds:datastoreItem xmlns:ds="http://schemas.openxmlformats.org/officeDocument/2006/customXml" ds:itemID="{83508863-AB6B-48D9-B3C5-9E3A6E486D15}">
  <ds:schemaRefs>
    <ds:schemaRef ds:uri="f0a249f4-4a41-478a-a2d6-207abd7d8b27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58085c8c-5279-42cf-ac29-f4ce9d835887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B994B94-2523-45BE-9257-D4A83CBBC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921</TotalTime>
  <Words>702</Words>
  <Application>Microsoft Office PowerPoint</Application>
  <PresentationFormat>Widescreen</PresentationFormat>
  <Paragraphs>76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Wingdings</vt:lpstr>
      <vt:lpstr>Arial</vt:lpstr>
      <vt:lpstr>Aptos</vt:lpstr>
      <vt:lpstr>Calibri</vt:lpstr>
      <vt:lpstr>Courier New</vt:lpstr>
      <vt:lpstr>Office Theme</vt:lpstr>
      <vt:lpstr>Integration of EnC contracting parties in the Union’s electricity markets</vt:lpstr>
      <vt:lpstr>Third countries involvement and integration</vt:lpstr>
      <vt:lpstr>EnC contracting Parties: EIP transposition Validation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WINCKLE Henry (ENER)</dc:creator>
  <cp:lastModifiedBy>RADERMECKER Anne (ENER)</cp:lastModifiedBy>
  <cp:revision>24</cp:revision>
  <dcterms:created xsi:type="dcterms:W3CDTF">2024-09-10T08:50:03Z</dcterms:created>
  <dcterms:modified xsi:type="dcterms:W3CDTF">2026-10-01T13:00:39Z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ontentTypeId">
    <vt:lpwstr>0x010100E2E6053D901D044384EA06F1F77A311E</vt:lpwstr>
  </property>
  <property fmtid="{D5CDD505-2E9C-101B-9397-08002B2CF9AE}" pid="3" name="MSIP_Label_26326a25-05b5-4156-bd4d-89acce8cd3b1_ActionId">
    <vt:lpwstr>1bdfc1e1-3721-4d48-b0fd-d45a13e55581</vt:lpwstr>
  </property>
  <property fmtid="{D5CDD505-2E9C-101B-9397-08002B2CF9AE}" pid="4" name="MSIP_Label_26326a25-05b5-4156-bd4d-89acce8cd3b1_Name">
    <vt:lpwstr>Open within ENTSO-E</vt:lpwstr>
  </property>
  <property fmtid="{D5CDD505-2E9C-101B-9397-08002B2CF9AE}" pid="5" name="MSIP_Label_26326a25-05b5-4156-bd4d-89acce8cd3b1_SetDate">
    <vt:lpwstr>2026-10-02T13:31:16Z</vt:lpwstr>
  </property>
  <property fmtid="{D5CDD505-2E9C-101B-9397-08002B2CF9AE}" pid="6" name="MSIP_Label_26326a25-05b5-4156-bd4d-89acce8cd3b1_SiteId">
    <vt:lpwstr>7ffbeccf-0c1b-496c-8978-89209c2d375d</vt:lpwstr>
  </property>
  <property fmtid="{D5CDD505-2E9C-101B-9397-08002B2CF9AE}" pid="7" name="MSIP_Label_26326a25-05b5-4156-bd4d-89acce8cd3b1_Enabled">
    <vt:lpwstr>True</vt:lpwstr>
  </property>
  <property fmtid="{D5CDD505-2E9C-101B-9397-08002B2CF9AE}" pid="8" name="MediaServiceImageTags">
    <vt:lpwstr/>
  </property>
  <property fmtid="{D5CDD505-2E9C-101B-9397-08002B2CF9AE}" pid="9" name="MYENTSOE_Classification2">
    <vt:lpwstr/>
  </property>
  <property fmtid="{D5CDD505-2E9C-101B-9397-08002B2CF9AE}" pid="10" name="MYENTSOE_Classification3">
    <vt:lpwstr/>
  </property>
  <property fmtid="{D5CDD505-2E9C-101B-9397-08002B2CF9AE}" pid="11" name="MYENTSOE_PublicType">
    <vt:lpwstr>1;#Extranet|922fc1ba-0c8d-4fbf-b30d-83722d0f30f2</vt:lpwstr>
  </property>
  <property fmtid="{D5CDD505-2E9C-101B-9397-08002B2CF9AE}" pid="12" name="MYENTSOE_SharingType">
    <vt:lpwstr>3;#Private|dfe2726a-d7c6-4ddf-bdde-4ca133caf27d</vt:lpwstr>
  </property>
  <property fmtid="{D5CDD505-2E9C-101B-9397-08002B2CF9AE}" pid="13" name="MYENTSOE_DocumentClassification">
    <vt:lpwstr/>
  </property>
  <property fmtid="{D5CDD505-2E9C-101B-9397-08002B2CF9AE}" pid="14" name="MYENTSOE_Classification1">
    <vt:lpwstr/>
  </property>
  <property fmtid="{D5CDD505-2E9C-101B-9397-08002B2CF9AE}" pid="15" name="MYENTSOE_Section">
    <vt:lpwstr>2;#Board|6cf52795-9928-4b7b-a6e8-b4c224a978ea</vt:lpwstr>
  </property>
  <property fmtid="{D5CDD505-2E9C-101B-9397-08002B2CF9AE}" pid="16" name="MYENTSOE_Classification4">
    <vt:lpwstr/>
  </property>
  <property fmtid="{D5CDD505-2E9C-101B-9397-08002B2CF9AE}" pid="17" name="MYENTSOE_DataClassification">
    <vt:lpwstr/>
  </property>
  <property fmtid="{D5CDD505-2E9C-101B-9397-08002B2CF9AE}" pid="18" name="MSIP_Label_26326a25-05b5-4156-bd4d-89acce8cd3b1_Removed">
    <vt:lpwstr>False</vt:lpwstr>
  </property>
  <property fmtid="{D5CDD505-2E9C-101B-9397-08002B2CF9AE}" pid="19" name="MSIP_Label_26326a25-05b5-4156-bd4d-89acce8cd3b1_Extended_MSFT_Method">
    <vt:lpwstr>Standard</vt:lpwstr>
  </property>
  <property fmtid="{D5CDD505-2E9C-101B-9397-08002B2CF9AE}" pid="20" name="Sensitivity">
    <vt:lpwstr>Open within ENTSO-E</vt:lpwstr>
  </property>
</Properties>
</file>